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6" r:id="rId14"/>
  </p:sldIdLst>
  <p:sldSz cx="9144000" cy="6858000" type="screen4x3"/>
  <p:notesSz cx="6797675" cy="992663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111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78652E-E2CC-4AA9-ADA5-E2C031925C47}" type="datetimeFigureOut">
              <a:rPr lang="th-TH" smtClean="0"/>
              <a:t>15/06/59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2C8E28-E0F0-4D2B-B802-2723F17DFAC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464844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DAE888-3035-4539-B4C5-BECE7E0AA49A}" type="datetimeFigureOut">
              <a:rPr lang="th-TH" smtClean="0"/>
              <a:t>15/06/59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F3650-3674-4E70-9F17-32E6C8A93DE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06632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F3650-3674-4E70-9F17-32E6C8A93DE2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72415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F3650-3674-4E70-9F17-32E6C8A93DE2}" type="slidenum">
              <a:rPr lang="th-TH" smtClean="0">
                <a:solidFill>
                  <a:prstClr val="black"/>
                </a:solidFill>
              </a:rPr>
              <a:pPr/>
              <a:t>3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415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F3650-3674-4E70-9F17-32E6C8A93DE2}" type="slidenum">
              <a:rPr lang="th-TH" smtClean="0">
                <a:solidFill>
                  <a:prstClr val="black"/>
                </a:solidFill>
              </a:rPr>
              <a:pPr/>
              <a:t>4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415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F3650-3674-4E70-9F17-32E6C8A93DE2}" type="slidenum">
              <a:rPr lang="th-TH" smtClean="0">
                <a:solidFill>
                  <a:prstClr val="black"/>
                </a:solidFill>
              </a:rPr>
              <a:pPr/>
              <a:t>5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41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F3650-3674-4E70-9F17-32E6C8A93DE2}" type="slidenum">
              <a:rPr lang="th-TH" smtClean="0">
                <a:solidFill>
                  <a:prstClr val="black"/>
                </a:solidFill>
              </a:rPr>
              <a:pPr/>
              <a:t>6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415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/>
              <a:t>15/06/59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28075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/>
              <a:t>15/06/59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91568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/>
              <a:t>15/06/59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8591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/>
              <a:t>15/06/59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47559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/>
              <a:t>15/06/59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89317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/>
              <a:t>15/06/59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5854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/>
              <a:t>15/06/59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10709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/>
              <a:t>15/06/59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2901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/>
              <a:t>15/06/59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21324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/>
              <a:t>15/06/59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19058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/>
              <a:t>15/06/59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709148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8366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5662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424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8222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0591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3148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3398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8086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0808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8592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4678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8366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5662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4246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8222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0591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3148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3398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8086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0808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8592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4678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8366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5662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4246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8222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0591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3148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33982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8086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08089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8592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467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3386E-4455-4FC8-9CB8-741CC6DEBB89}" type="datetimeFigureOut">
              <a:rPr lang="th-TH" smtClean="0"/>
              <a:t>15/06/59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77981-7721-44A5-91CB-DEF1EB2D106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4494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782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782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3386E-4455-4FC8-9CB8-741CC6DEBB8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15/06/59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77981-7721-44A5-91CB-DEF1EB2D106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782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12776"/>
            <a:ext cx="9144000" cy="4176464"/>
          </a:xfrm>
          <a:solidFill>
            <a:schemeClr val="tx2">
              <a:lumMod val="40000"/>
              <a:lumOff val="60000"/>
              <a:alpha val="28000"/>
            </a:schemeClr>
          </a:solidFill>
        </p:spPr>
        <p:txBody>
          <a:bodyPr/>
          <a:lstStyle/>
          <a:p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Fah kwang" pitchFamily="2" charset="-34"/>
                <a:cs typeface="TH Fah kwang" pitchFamily="2" charset="-34"/>
              </a:rPr>
              <a:t>ที่มาของการแก้ไข ปรับปรุง ข้อบังคับ ประกาศ </a:t>
            </a:r>
            <a:b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Fah kwang" pitchFamily="2" charset="-34"/>
                <a:cs typeface="TH Fah kwang" pitchFamily="2" charset="-34"/>
              </a:rPr>
            </a:br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Fah kwang" pitchFamily="2" charset="-34"/>
                <a:cs typeface="TH Fah kwang" pitchFamily="2" charset="-34"/>
              </a:rPr>
              <a:t>(ภาระงานขั้นต่ำ การประเมิน อุทธรณ์ </a:t>
            </a:r>
            <a:b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Fah kwang" pitchFamily="2" charset="-34"/>
                <a:cs typeface="TH Fah kwang" pitchFamily="2" charset="-34"/>
              </a:rPr>
            </a:br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Fah kwang" pitchFamily="2" charset="-34"/>
                <a:cs typeface="TH Fah kwang" pitchFamily="2" charset="-34"/>
              </a:rPr>
              <a:t>และการขึ้นเงินเดือน)</a:t>
            </a:r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Fah kwang" pitchFamily="2" charset="-34"/>
              <a:cs typeface="TH Fah kwang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56625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เนื้อหา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lnSpcReduction="10000"/>
          </a:bodyPr>
          <a:lstStyle/>
          <a:p>
            <a:r>
              <a:rPr lang="th-TH" b="1" dirty="0" err="1" smtClean="0">
                <a:latin typeface="TH Fah kwang" pitchFamily="2" charset="-34"/>
                <a:cs typeface="TH Fah kwang" pitchFamily="2" charset="-34"/>
              </a:rPr>
              <a:t>ก.พ.อ</a:t>
            </a:r>
            <a:r>
              <a:rPr lang="th-TH" b="1" dirty="0" smtClean="0">
                <a:latin typeface="TH Fah kwang" pitchFamily="2" charset="-34"/>
                <a:cs typeface="TH Fah kwang" pitchFamily="2" charset="-34"/>
              </a:rPr>
              <a:t>. กำหนดมาตรฐานภาระงานของสายวิชาการใหม่  โดยให้มหาวิทยาลัยออกเป็นข้อบังคับฯ ภายใน 180 วัน</a:t>
            </a:r>
          </a:p>
          <a:p>
            <a:endParaRPr lang="th-TH" dirty="0" smtClean="0"/>
          </a:p>
          <a:p>
            <a:r>
              <a:rPr lang="th-TH" b="1" dirty="0" smtClean="0">
                <a:latin typeface="TH Fah kwang" pitchFamily="2" charset="-34"/>
                <a:cs typeface="TH Fah kwang" pitchFamily="2" charset="-34"/>
              </a:rPr>
              <a:t>การอุทธรณ์ผลการประเมินการปฏิบัติงานของพนักงานมหาวิทยาลัย พบว่า มีการประเมินไม่เป็นตามเกณฑ์ที่มหาวิทยาลัยกำหนดไว้</a:t>
            </a:r>
          </a:p>
          <a:p>
            <a:endParaRPr lang="th-TH" dirty="0" smtClean="0">
              <a:latin typeface="TH Fah kwang" pitchFamily="2" charset="-34"/>
              <a:cs typeface="TH Fah kwang" pitchFamily="2" charset="-34"/>
            </a:endParaRPr>
          </a:p>
          <a:p>
            <a:r>
              <a:rPr lang="th-TH" b="1" dirty="0" smtClean="0">
                <a:latin typeface="TH Fah kwang" pitchFamily="2" charset="-34"/>
                <a:cs typeface="TH Fah kwang" pitchFamily="2" charset="-34"/>
              </a:rPr>
              <a:t>สภามหาวิทยาลัยมีความเห็นเกี่ยวกับการขึ้นเงินเดือน เช่น พนักงานมหาวิทยาลัย เหมือนข้าราชการ หรือข้าราชการ เหมือนพนักงานมหาวิทยาลัย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89679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เนื้อหา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th-TH" b="1" dirty="0" smtClean="0">
              <a:latin typeface="TH Fah kwang" pitchFamily="2" charset="-34"/>
              <a:cs typeface="TH Fah kwang" pitchFamily="2" charset="-34"/>
            </a:endParaRPr>
          </a:p>
          <a:p>
            <a:pPr marL="0" indent="0">
              <a:buNone/>
            </a:pPr>
            <a:r>
              <a:rPr lang="th-TH" sz="3600" b="1" u="sng" dirty="0" smtClean="0">
                <a:latin typeface="TH Fah kwang" pitchFamily="2" charset="-34"/>
                <a:cs typeface="TH Fah kwang" pitchFamily="2" charset="-34"/>
              </a:rPr>
              <a:t>มหาวิทยาลัยได้ดำเนินการออกข้อบังคับ ประกาศ ดังนี้</a:t>
            </a:r>
          </a:p>
          <a:p>
            <a:pPr marL="0" indent="0">
              <a:buNone/>
            </a:pPr>
            <a:r>
              <a:rPr lang="th-TH" sz="3600" b="1" dirty="0" smtClean="0">
                <a:latin typeface="TH Fah kwang" pitchFamily="2" charset="-34"/>
                <a:cs typeface="TH Fah kwang" pitchFamily="2" charset="-34"/>
              </a:rPr>
              <a:t>	1.ข้อบังคับมหาวิทยาลัยเชียงใหม่ ว่าด้วยมาตรฐานภาระงานทางวิชาการขั้นต่ำของคณาจารย์ประจำ สังกัดมหาวิทยาลัย เชียงใหม่ พ.ศ.2559 ประกาศ ณ วันที่ 23 มกราคม 2559</a:t>
            </a:r>
          </a:p>
          <a:p>
            <a:pPr marL="0" indent="0">
              <a:buNone/>
            </a:pPr>
            <a:endParaRPr lang="th-TH" sz="3600" b="1" dirty="0" smtClean="0">
              <a:latin typeface="TH Fah kwang" pitchFamily="2" charset="-34"/>
              <a:cs typeface="TH Fah kwang" pitchFamily="2" charset="-34"/>
            </a:endParaRPr>
          </a:p>
          <a:p>
            <a:pPr marL="0" indent="0">
              <a:buNone/>
            </a:pPr>
            <a:r>
              <a:rPr lang="th-TH" sz="3600" b="1" dirty="0">
                <a:latin typeface="TH Fah kwang" pitchFamily="2" charset="-34"/>
                <a:cs typeface="TH Fah kwang" pitchFamily="2" charset="-34"/>
              </a:rPr>
              <a:t>	</a:t>
            </a:r>
            <a:r>
              <a:rPr lang="th-TH" sz="3600" b="1" dirty="0" smtClean="0">
                <a:latin typeface="TH Fah kwang" pitchFamily="2" charset="-34"/>
                <a:cs typeface="TH Fah kwang" pitchFamily="2" charset="-34"/>
              </a:rPr>
              <a:t>2.ข้อบังคับมหาวิทยาลัยเชียงใหม่ ว่าด้วยหลักเกณฑ์และวิธีการประเมิน การอุทธรณ์ และกระบวนการพัฒนาพนักงานมหาวิทยาลัย พ.ศ.2558 ประกาศ ณ วันที่ 30 ธันวาคม 2558 และฉบับที่ 2 พ.ศ.2559 ประกาศ ณ วันที่ 23 เมษายน พ.ศ.2559 </a:t>
            </a:r>
          </a:p>
          <a:p>
            <a:pPr marL="0" indent="0">
              <a:buNone/>
            </a:pPr>
            <a:r>
              <a:rPr lang="th-TH" dirty="0">
                <a:latin typeface="TH Fah kwang" pitchFamily="2" charset="-34"/>
                <a:cs typeface="TH Fah kwang" pitchFamily="2" charset="-34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631519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เนื้อหา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h-TH" dirty="0" smtClean="0"/>
              <a:t>	</a:t>
            </a:r>
            <a:r>
              <a:rPr lang="th-TH" b="1" dirty="0" smtClean="0">
                <a:latin typeface="TH Fah kwang" pitchFamily="2" charset="-34"/>
                <a:cs typeface="TH Fah kwang" pitchFamily="2" charset="-34"/>
              </a:rPr>
              <a:t>3.ข้อบังคับมหาวิทยาลัยเชียงใหม่ ว่าด้วย การบริหารงานบุคคล (ฉบับที่ 3) พ.ศ.2558</a:t>
            </a:r>
          </a:p>
          <a:p>
            <a:pPr marL="0" indent="0">
              <a:buNone/>
            </a:pPr>
            <a:r>
              <a:rPr lang="th-TH" b="1" dirty="0">
                <a:latin typeface="TH Fah kwang" pitchFamily="2" charset="-34"/>
                <a:cs typeface="TH Fah kwang" pitchFamily="2" charset="-34"/>
              </a:rPr>
              <a:t>	</a:t>
            </a:r>
            <a:r>
              <a:rPr lang="th-TH" b="1" dirty="0" smtClean="0">
                <a:latin typeface="TH Fah kwang" pitchFamily="2" charset="-34"/>
                <a:cs typeface="TH Fah kwang" pitchFamily="2" charset="-34"/>
              </a:rPr>
              <a:t>4.ประกาศมหาวิทยาลัยเชียงใหม่ จำนวน 3 ฉบับ</a:t>
            </a:r>
          </a:p>
          <a:p>
            <a:pPr marL="0" indent="0">
              <a:buNone/>
            </a:pPr>
            <a:r>
              <a:rPr lang="th-TH" b="1" dirty="0">
                <a:latin typeface="TH Fah kwang" pitchFamily="2" charset="-34"/>
                <a:cs typeface="TH Fah kwang" pitchFamily="2" charset="-34"/>
              </a:rPr>
              <a:t>	</a:t>
            </a:r>
            <a:r>
              <a:rPr lang="th-TH" b="1" dirty="0" smtClean="0">
                <a:latin typeface="TH Fah kwang" pitchFamily="2" charset="-34"/>
                <a:cs typeface="TH Fah kwang" pitchFamily="2" charset="-34"/>
              </a:rPr>
              <a:t>   4.1.ประกาศมหาวิทยาลัยเชียงใหม่  เรื่อง หลักเกณฑ์การประเมินผลการทดลองปฏิบัติงานของพนักงานมหาวิทยาลัยประจำ พ.ศ. 2559 ประกาศ ณ วันที่ 31 พฤษภาคม พ.ศ.2559</a:t>
            </a:r>
          </a:p>
          <a:p>
            <a:pPr marL="0" indent="0">
              <a:buNone/>
            </a:pPr>
            <a:r>
              <a:rPr lang="th-TH" b="1" dirty="0">
                <a:latin typeface="TH Fah kwang" pitchFamily="2" charset="-34"/>
                <a:cs typeface="TH Fah kwang" pitchFamily="2" charset="-34"/>
              </a:rPr>
              <a:t>	</a:t>
            </a:r>
            <a:r>
              <a:rPr lang="th-TH" b="1" dirty="0" smtClean="0">
                <a:latin typeface="TH Fah kwang" pitchFamily="2" charset="-34"/>
                <a:cs typeface="TH Fah kwang" pitchFamily="2" charset="-34"/>
              </a:rPr>
              <a:t>   4.2.ประกาศมหาวิทยาลัยเชียงใหม่ เรื่อง หลักเกณฑ์การประเมินผลการปฏิบัติงานของพนักงานมหาวิทยาลัยประจำ พ.ศ.2559 ประกาศ ณ วันที่ 31 พฤษภาคม 2559 	</a:t>
            </a:r>
            <a:endParaRPr lang="th-TH" b="1" dirty="0">
              <a:latin typeface="TH Fah kwang" pitchFamily="2" charset="-34"/>
              <a:cs typeface="TH Fah kwang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31519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เนื้อหา 4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dirty="0" smtClean="0"/>
              <a:t>	   </a:t>
            </a:r>
            <a:r>
              <a:rPr lang="th-TH" b="1" dirty="0" smtClean="0">
                <a:latin typeface="TH Fah kwang" pitchFamily="2" charset="-34"/>
                <a:cs typeface="TH Fah kwang" pitchFamily="2" charset="-34"/>
              </a:rPr>
              <a:t>4.3.ประกาศมหาวิทยาลัยเชียงใหม่ เรื่อง หลักเกณฑ์การขึ้นเงินเดือนพนักงานมหาวิทยาลัยประจำ พ.ศ.2559 ประกาศ ณ วันที่ 31 พฤษภาคม 2559</a:t>
            </a:r>
            <a:endParaRPr lang="th-TH" b="1" dirty="0">
              <a:latin typeface="TH Fah kwang" pitchFamily="2" charset="-34"/>
              <a:cs typeface="TH Fah kwang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31519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th-TH" sz="3200" dirty="0" smtClean="0">
                <a:latin typeface="TH Fah kwang" pitchFamily="2" charset="-34"/>
                <a:cs typeface="TH Fah kwang" pitchFamily="2" charset="-34"/>
              </a:rPr>
              <a:t>ภาระงานขั้นต่ำ ไม่น้อยกว่า 35 ชม./สัปดาห์</a:t>
            </a:r>
            <a:endParaRPr lang="th-TH" sz="3200" dirty="0">
              <a:latin typeface="TH Fah kwang" pitchFamily="2" charset="-34"/>
              <a:cs typeface="TH Fah kwang" pitchFamily="2" charset="-34"/>
            </a:endParaRPr>
          </a:p>
        </p:txBody>
      </p:sp>
      <p:graphicFrame>
        <p:nvGraphicFramePr>
          <p:cNvPr id="4" name="ตัวแทนเนื้อหา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258011"/>
              </p:ext>
            </p:extLst>
          </p:nvPr>
        </p:nvGraphicFramePr>
        <p:xfrm>
          <a:off x="539552" y="1268760"/>
          <a:ext cx="8229600" cy="536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93828"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 </a:t>
                      </a:r>
                      <a:r>
                        <a:rPr lang="th-TH" dirty="0" err="1" smtClean="0"/>
                        <a:t>ก.พ.อ</a:t>
                      </a:r>
                      <a:r>
                        <a:rPr lang="th-TH" dirty="0" smtClean="0"/>
                        <a:t>.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smtClean="0"/>
                        <a:t>มหาวิทยาลัยเชียงใหม่</a:t>
                      </a:r>
                      <a:endParaRPr lang="th-TH" dirty="0"/>
                    </a:p>
                  </a:txBody>
                  <a:tcPr/>
                </a:tc>
              </a:tr>
              <a:tr h="4618740">
                <a:tc>
                  <a:txBody>
                    <a:bodyPr/>
                    <a:lstStyle/>
                    <a:p>
                      <a:r>
                        <a:rPr lang="th-TH" sz="2800" b="0" kern="1200" dirty="0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(</a:t>
                      </a:r>
                      <a:r>
                        <a:rPr lang="th-TH" sz="2000" b="0" kern="1200" dirty="0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1) ภาระงานสอน</a:t>
                      </a:r>
                      <a:endParaRPr lang="en-US" sz="2000" b="1" kern="1200" dirty="0" smtClean="0">
                        <a:solidFill>
                          <a:schemeClr val="dk1"/>
                        </a:solidFill>
                        <a:effectLst/>
                        <a:latin typeface="Browallia New" pitchFamily="34" charset="-34"/>
                        <a:ea typeface="+mn-ea"/>
                        <a:cs typeface="Browallia New" pitchFamily="34" charset="-34"/>
                      </a:endParaRPr>
                    </a:p>
                    <a:p>
                      <a:r>
                        <a:rPr lang="th-TH" sz="2000" b="0" kern="1200" dirty="0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(2) ภาระงานวิจัยและงานวิชาการอื่น</a:t>
                      </a:r>
                      <a:endParaRPr lang="en-US" sz="2000" b="1" kern="1200" dirty="0" smtClean="0">
                        <a:solidFill>
                          <a:schemeClr val="dk1"/>
                        </a:solidFill>
                        <a:effectLst/>
                        <a:latin typeface="Browallia New" pitchFamily="34" charset="-34"/>
                        <a:ea typeface="+mn-ea"/>
                        <a:cs typeface="Browallia New" pitchFamily="34" charset="-34"/>
                      </a:endParaRPr>
                    </a:p>
                    <a:p>
                      <a:r>
                        <a:rPr lang="th-TH" sz="2000" b="0" kern="1200" dirty="0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(3) ภาระงานบริการวิชาการ</a:t>
                      </a:r>
                      <a:endParaRPr lang="en-US" sz="2000" b="1" kern="1200" dirty="0" smtClean="0">
                        <a:solidFill>
                          <a:schemeClr val="dk1"/>
                        </a:solidFill>
                        <a:effectLst/>
                        <a:latin typeface="Browallia New" pitchFamily="34" charset="-34"/>
                        <a:ea typeface="+mn-ea"/>
                        <a:cs typeface="Browallia New" pitchFamily="34" charset="-34"/>
                      </a:endParaRPr>
                    </a:p>
                    <a:p>
                      <a:r>
                        <a:rPr lang="th-TH" sz="2000" b="0" kern="1200" dirty="0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(4) ภาระงานทำนุบำรุงศิลปวัฒนธรรม</a:t>
                      </a:r>
                      <a:endParaRPr lang="en-US" sz="2000" b="1" kern="1200" dirty="0" smtClean="0">
                        <a:solidFill>
                          <a:schemeClr val="dk1"/>
                        </a:solidFill>
                        <a:effectLst/>
                        <a:latin typeface="Browallia New" pitchFamily="34" charset="-34"/>
                        <a:ea typeface="+mn-ea"/>
                        <a:cs typeface="Browallia New" pitchFamily="34" charset="-34"/>
                      </a:endParaRPr>
                    </a:p>
                    <a:p>
                      <a:r>
                        <a:rPr lang="th-TH" sz="2000" b="0" kern="1200" dirty="0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(5) ภาระงานอื่น ๆ ที่สอดคล้องกับ</a:t>
                      </a:r>
                      <a:r>
                        <a:rPr lang="th-TH" sz="2000" b="0" kern="1200" dirty="0" err="1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พันธ</a:t>
                      </a:r>
                      <a:r>
                        <a:rPr lang="th-TH" sz="2000" b="0" kern="1200" dirty="0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กิจของสถาบันอุดมศึกษา และประกาศ </a:t>
                      </a:r>
                      <a:r>
                        <a:rPr lang="th-TH" sz="2000" b="0" kern="1200" dirty="0" err="1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ก.พ.อ</a:t>
                      </a:r>
                      <a:r>
                        <a:rPr lang="th-TH" sz="2000" b="0" kern="1200" dirty="0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. เรื่อง หลักเกณฑ์และวิธีการพิจารณาแต่งตั้งบุคคลให้ดำรงตำแหน่ง</a:t>
                      </a:r>
                    </a:p>
                    <a:p>
                      <a:r>
                        <a:rPr lang="th-TH" sz="2000" b="0" kern="1200" dirty="0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ผู้ช่วยศาสตราจารย์ รองศาสตราจารย์ และศาสตราจารย์ </a:t>
                      </a:r>
                      <a:endParaRPr lang="en-US" sz="2000" b="1" kern="1200" dirty="0" smtClean="0">
                        <a:solidFill>
                          <a:schemeClr val="dk1"/>
                        </a:solidFill>
                        <a:effectLst/>
                        <a:latin typeface="Browallia New" pitchFamily="34" charset="-34"/>
                        <a:ea typeface="+mn-ea"/>
                        <a:cs typeface="Browallia New" pitchFamily="34" charset="-34"/>
                      </a:endParaRPr>
                    </a:p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b="0" kern="1200" dirty="0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(1) ภาระงานสอน ไม่น้อยกว่า 15 ชั่วโมงทำงานต่อสัปดาห์</a:t>
                      </a:r>
                      <a:endParaRPr lang="en-US" sz="1800" b="1" kern="1200" dirty="0" smtClean="0">
                        <a:solidFill>
                          <a:schemeClr val="dk1"/>
                        </a:solidFill>
                        <a:effectLst/>
                        <a:latin typeface="Browallia New" pitchFamily="34" charset="-34"/>
                        <a:ea typeface="+mn-ea"/>
                        <a:cs typeface="Browallia New" pitchFamily="34" charset="-34"/>
                      </a:endParaRPr>
                    </a:p>
                    <a:p>
                      <a:r>
                        <a:rPr lang="th-TH" sz="1800" b="0" kern="1200" dirty="0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(2) ภาระงานวิจัยและงานวิชาการอื่น ไม่น้อยกว่า 4 ชั่วโมงทำงานต่อสัปดาห์</a:t>
                      </a:r>
                      <a:endParaRPr lang="en-US" sz="1800" b="1" kern="1200" dirty="0" smtClean="0">
                        <a:solidFill>
                          <a:schemeClr val="dk1"/>
                        </a:solidFill>
                        <a:effectLst/>
                        <a:latin typeface="Browallia New" pitchFamily="34" charset="-34"/>
                        <a:ea typeface="+mn-ea"/>
                        <a:cs typeface="Browallia New" pitchFamily="34" charset="-34"/>
                      </a:endParaRPr>
                    </a:p>
                    <a:p>
                      <a:r>
                        <a:rPr lang="th-TH" sz="1800" b="0" kern="1200" dirty="0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(3) ภาระงานบริการวิชาการ งานพัฒนานักศึกษา และงานทำนุบำรุงศิลปวัฒนธรรม รวมกันไม่น้อยกว่า 4 ชั่วโมงทำงานต่อสัปดาห์</a:t>
                      </a:r>
                      <a:endParaRPr lang="en-US" sz="1800" b="1" kern="1200" dirty="0" smtClean="0">
                        <a:solidFill>
                          <a:schemeClr val="dk1"/>
                        </a:solidFill>
                        <a:effectLst/>
                        <a:latin typeface="Browallia New" pitchFamily="34" charset="-34"/>
                        <a:ea typeface="+mn-ea"/>
                        <a:cs typeface="Browallia New" pitchFamily="34" charset="-34"/>
                      </a:endParaRPr>
                    </a:p>
                    <a:p>
                      <a:r>
                        <a:rPr lang="th-TH" sz="1800" b="0" kern="1200" dirty="0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(4) ภาระงานอื่น ๆ ที่สอดคล้องกับ</a:t>
                      </a:r>
                      <a:r>
                        <a:rPr lang="th-TH" sz="1800" b="0" kern="1200" dirty="0" err="1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พันธ</a:t>
                      </a:r>
                      <a:r>
                        <a:rPr lang="th-TH" sz="1800" b="0" kern="1200" dirty="0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กิจของมหาวิทยาลัย และประกาศ </a:t>
                      </a:r>
                      <a:r>
                        <a:rPr lang="th-TH" sz="1800" b="0" kern="1200" dirty="0" err="1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ก.พ.อ</a:t>
                      </a:r>
                      <a:r>
                        <a:rPr lang="th-TH" sz="1800" b="0" kern="1200" dirty="0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. เรื่อง หลักเกณฑ์และวิธีการพิจารณาแต่งตั้งบุคคลให้ดำรงตำแหน่งผู้ช่วยศาสตราจารย์ </a:t>
                      </a:r>
                    </a:p>
                    <a:p>
                      <a:r>
                        <a:rPr lang="th-TH" sz="1800" b="0" kern="1200" dirty="0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รองศาสตราจารย์ และศาสตราจารย์ </a:t>
                      </a:r>
                      <a:endParaRPr lang="en-US" sz="1800" b="1" kern="1200" dirty="0" smtClean="0">
                        <a:solidFill>
                          <a:schemeClr val="dk1"/>
                        </a:solidFill>
                        <a:effectLst/>
                        <a:latin typeface="Browallia New" pitchFamily="34" charset="-34"/>
                        <a:ea typeface="+mn-ea"/>
                        <a:cs typeface="Browallia New" pitchFamily="34" charset="-34"/>
                      </a:endParaRPr>
                    </a:p>
                    <a:p>
                      <a:r>
                        <a:rPr lang="th-TH" sz="1800" b="0" kern="1200" dirty="0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  </a:t>
                      </a:r>
                      <a:r>
                        <a:rPr lang="th-TH" sz="1800" b="0" kern="1200" baseline="0" dirty="0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   </a:t>
                      </a:r>
                      <a:r>
                        <a:rPr lang="th-TH" sz="1600" b="1" kern="1200" dirty="0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ทั้งนี้ ภาระงานขั้นต่ำทั้ง 4 ข้อ ต้องไม่น้อยกว่า 35 ชั่วโมงทำงานต่อสัปดาห์ โดยสามารถกำหนดให้นำเอาชั่วโมงทำงานของภาระงานขั้นต่ำตามข้อ 4.4. ไปเพิ่มในภาระงานขั้นต่ำตามข้อ 4.1-4.3 ได้ตามความเหมาะสมโดยให้เป็นอำนาจของหัวหน้าส่วนงานโดยการเสนอแนะของหัวหน้าภาควิชาหรือหัวหน้าสำนักวิชา เป็นผู้พิจารณาอนุมัติในการจัดทำข้อตกลงร่วมก่อนการปฏิบัติงาน 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(Tem of Reference:</a:t>
                      </a:r>
                      <a:r>
                        <a:rPr lang="th-TH" sz="1600" b="1" kern="1200" dirty="0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 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TOR)</a:t>
                      </a:r>
                      <a:r>
                        <a:rPr lang="th-TH" sz="1600" b="1" kern="1200" dirty="0" smtClean="0">
                          <a:solidFill>
                            <a:schemeClr val="dk1"/>
                          </a:solidFill>
                          <a:effectLst/>
                          <a:latin typeface="Browallia New" pitchFamily="34" charset="-34"/>
                          <a:ea typeface="+mn-ea"/>
                          <a:cs typeface="Browallia New" pitchFamily="34" charset="-34"/>
                        </a:rPr>
                        <a:t> เป็นราย ๆ ไป</a:t>
                      </a:r>
                      <a:endParaRPr lang="en-US" sz="1600" b="1" kern="1200" dirty="0" smtClean="0">
                        <a:solidFill>
                          <a:schemeClr val="dk1"/>
                        </a:solidFill>
                        <a:effectLst/>
                        <a:latin typeface="Browallia New" pitchFamily="34" charset="-34"/>
                        <a:ea typeface="+mn-ea"/>
                        <a:cs typeface="Browallia New" pitchFamily="34" charset="-34"/>
                      </a:endParaRPr>
                    </a:p>
                    <a:p>
                      <a:endParaRPr lang="th-TH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257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994122"/>
          </a:xfrm>
        </p:spPr>
        <p:txBody>
          <a:bodyPr>
            <a:normAutofit/>
          </a:bodyPr>
          <a:lstStyle/>
          <a:p>
            <a:r>
              <a:rPr lang="th-TH" sz="3200" b="1" dirty="0" smtClean="0">
                <a:latin typeface="TH Fah kwang" pitchFamily="2" charset="-34"/>
                <a:cs typeface="TH Fah kwang" pitchFamily="2" charset="-34"/>
              </a:rPr>
              <a:t>สรุปสาระสำคัญการปรับปรุงแก้ไข้ ข้อบังคับ</a:t>
            </a:r>
            <a:endParaRPr lang="th-TH" sz="3200" b="1" dirty="0">
              <a:latin typeface="TH Fah kwang" pitchFamily="2" charset="-34"/>
              <a:cs typeface="TH Fah kwang" pitchFamily="2" charset="-34"/>
            </a:endParaRPr>
          </a:p>
        </p:txBody>
      </p:sp>
      <p:graphicFrame>
        <p:nvGraphicFramePr>
          <p:cNvPr id="4" name="ตัวแทนเนื้อหา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0522463"/>
              </p:ext>
            </p:extLst>
          </p:nvPr>
        </p:nvGraphicFramePr>
        <p:xfrm>
          <a:off x="467544" y="2348880"/>
          <a:ext cx="8229600" cy="329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latin typeface="TH Fah kwang" pitchFamily="2" charset="-34"/>
                          <a:cs typeface="TH Fah kwang" pitchFamily="2" charset="-34"/>
                        </a:rPr>
                        <a:t>ข้อบังคับฯ หลักเกณฑ์และวิธีการประเมิน การอุทธรณ์</a:t>
                      </a:r>
                      <a:r>
                        <a:rPr lang="th-TH" sz="2000" baseline="0" dirty="0" smtClean="0">
                          <a:latin typeface="TH Fah kwang" pitchFamily="2" charset="-34"/>
                          <a:cs typeface="TH Fah kwang" pitchFamily="2" charset="-34"/>
                        </a:rPr>
                        <a:t> และ กระบวนการพัฒนาพนักงานมหาวิทยาลัย พ.ศ.2558 และฉบับที่ 2 พ.ศ.2559</a:t>
                      </a:r>
                      <a:endParaRPr lang="th-TH" sz="200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Fah kwang" pitchFamily="2" charset="-34"/>
                          <a:cs typeface="TH Fah kwang" pitchFamily="2" charset="-34"/>
                        </a:rPr>
                        <a:t>เดิม</a:t>
                      </a:r>
                      <a:endParaRPr lang="th-TH" sz="2000" b="1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Fah kwang" pitchFamily="2" charset="-34"/>
                          <a:cs typeface="TH Fah kwang" pitchFamily="2" charset="-34"/>
                        </a:rPr>
                        <a:t>ใหม่</a:t>
                      </a:r>
                      <a:endParaRPr lang="th-TH" sz="2000" b="1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1800" dirty="0" smtClean="0">
                          <a:latin typeface="TH Fah kwang" pitchFamily="2" charset="-34"/>
                          <a:cs typeface="TH Fah kwang" pitchFamily="2" charset="-34"/>
                        </a:rPr>
                        <a:t>อาจารย์ให้มีการประเมินทดลองปฏิบัติงานทุกภาคการศึกษา หรือ 2 ภาคการศึกษา</a:t>
                      </a:r>
                      <a:endParaRPr lang="th-TH" sz="180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 smtClean="0">
                          <a:latin typeface="TH Fah kwang" pitchFamily="2" charset="-34"/>
                          <a:cs typeface="TH Fah kwang" pitchFamily="2" charset="-34"/>
                        </a:rPr>
                        <a:t>ทุก</a:t>
                      </a:r>
                      <a:r>
                        <a:rPr lang="th-TH" sz="1800" baseline="0" dirty="0" smtClean="0">
                          <a:latin typeface="TH Fah kwang" pitchFamily="2" charset="-34"/>
                          <a:cs typeface="TH Fah kwang" pitchFamily="2" charset="-34"/>
                        </a:rPr>
                        <a:t> 6 เดือน</a:t>
                      </a:r>
                      <a:endParaRPr lang="th-TH" sz="180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1800" dirty="0" smtClean="0">
                          <a:latin typeface="TH Fah kwang" pitchFamily="2" charset="-34"/>
                          <a:cs typeface="TH Fah kwang" pitchFamily="2" charset="-34"/>
                        </a:rPr>
                        <a:t>คะแนนการประเมินไม่ต่ำกว่าร้อยละ 65</a:t>
                      </a:r>
                      <a:endParaRPr lang="th-TH" sz="180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 smtClean="0">
                          <a:latin typeface="TH Fah kwang" pitchFamily="2" charset="-34"/>
                          <a:cs typeface="TH Fah kwang" pitchFamily="2" charset="-34"/>
                        </a:rPr>
                        <a:t>ไม่ต่ำกว่าร้อยละ 60</a:t>
                      </a:r>
                      <a:endParaRPr lang="th-TH" sz="180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1800" dirty="0" smtClean="0">
                          <a:latin typeface="TH Fah kwang" pitchFamily="2" charset="-34"/>
                          <a:cs typeface="TH Fah kwang" pitchFamily="2" charset="-34"/>
                        </a:rPr>
                        <a:t>กรณีไม่ได้รับความเป็นธรรมในผลการประเมินและถูกเลิกจ้าง อุทธรณ์ต่อ </a:t>
                      </a:r>
                      <a:r>
                        <a:rPr lang="th-TH" sz="1800" dirty="0" err="1" smtClean="0">
                          <a:latin typeface="TH Fah kwang" pitchFamily="2" charset="-34"/>
                          <a:cs typeface="TH Fah kwang" pitchFamily="2" charset="-34"/>
                        </a:rPr>
                        <a:t>ก.บ</a:t>
                      </a:r>
                      <a:r>
                        <a:rPr lang="th-TH" sz="1800" dirty="0" smtClean="0">
                          <a:latin typeface="TH Fah kwang" pitchFamily="2" charset="-34"/>
                          <a:cs typeface="TH Fah kwang" pitchFamily="2" charset="-34"/>
                        </a:rPr>
                        <a:t>.</a:t>
                      </a:r>
                      <a:endParaRPr lang="th-TH" sz="180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800" dirty="0" smtClean="0">
                          <a:latin typeface="TH Fah kwang" pitchFamily="2" charset="-34"/>
                          <a:cs typeface="TH Fah kwang" pitchFamily="2" charset="-34"/>
                        </a:rPr>
                        <a:t>    1.กรณีไม่ได้รับความเป็นธรรมในผลการประเมิน โดยได้คะแนนต่ำกว่าร้อยละ 60</a:t>
                      </a:r>
                      <a:r>
                        <a:rPr lang="th-TH" sz="1800" baseline="0" dirty="0" smtClean="0">
                          <a:latin typeface="TH Fah kwang" pitchFamily="2" charset="-34"/>
                          <a:cs typeface="TH Fah kwang" pitchFamily="2" charset="-34"/>
                        </a:rPr>
                        <a:t> ให้อุทธรณ์ </a:t>
                      </a:r>
                      <a:r>
                        <a:rPr lang="th-TH" sz="1800" baseline="0" dirty="0" err="1" smtClean="0">
                          <a:latin typeface="TH Fah kwang" pitchFamily="2" charset="-34"/>
                          <a:cs typeface="TH Fah kwang" pitchFamily="2" charset="-34"/>
                        </a:rPr>
                        <a:t>ก.บ</a:t>
                      </a:r>
                      <a:r>
                        <a:rPr lang="th-TH" sz="1800" baseline="0" dirty="0" smtClean="0">
                          <a:latin typeface="TH Fah kwang" pitchFamily="2" charset="-34"/>
                          <a:cs typeface="TH Fah kwang" pitchFamily="2" charset="-34"/>
                        </a:rPr>
                        <a:t>.</a:t>
                      </a:r>
                    </a:p>
                    <a:p>
                      <a:pPr algn="l"/>
                      <a:r>
                        <a:rPr lang="th-TH" sz="1800" dirty="0" smtClean="0">
                          <a:latin typeface="TH Fah kwang" pitchFamily="2" charset="-34"/>
                          <a:cs typeface="TH Fah kwang" pitchFamily="2" charset="-34"/>
                        </a:rPr>
                        <a:t>    2.กรณีถูกให้ยุติการปฏิบัติงาน</a:t>
                      </a:r>
                      <a:r>
                        <a:rPr lang="th-TH" sz="1800" baseline="0" dirty="0" smtClean="0">
                          <a:latin typeface="TH Fah kwang" pitchFamily="2" charset="-34"/>
                          <a:cs typeface="TH Fah kwang" pitchFamily="2" charset="-34"/>
                        </a:rPr>
                        <a:t> หรือถูกให้เลิกจ้าง ให้ร้องทุกข์ต่อ ก.</a:t>
                      </a:r>
                      <a:r>
                        <a:rPr lang="th-TH" sz="1800" baseline="0" dirty="0" err="1" smtClean="0">
                          <a:latin typeface="TH Fah kwang" pitchFamily="2" charset="-34"/>
                          <a:cs typeface="TH Fah kwang" pitchFamily="2" charset="-34"/>
                        </a:rPr>
                        <a:t>อ.ร</a:t>
                      </a:r>
                      <a:r>
                        <a:rPr lang="th-TH" sz="1800" baseline="0" dirty="0" smtClean="0">
                          <a:latin typeface="TH Fah kwang" pitchFamily="2" charset="-34"/>
                          <a:cs typeface="TH Fah kwang" pitchFamily="2" charset="-34"/>
                        </a:rPr>
                        <a:t>.</a:t>
                      </a:r>
                      <a:endParaRPr lang="th-TH" sz="180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45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20080"/>
          </a:xfrm>
        </p:spPr>
        <p:txBody>
          <a:bodyPr>
            <a:normAutofit/>
          </a:bodyPr>
          <a:lstStyle/>
          <a:p>
            <a:r>
              <a:rPr lang="th-TH" sz="3200" b="1" dirty="0">
                <a:latin typeface="TH Fah kwang" pitchFamily="2" charset="-34"/>
                <a:cs typeface="TH Fah kwang" pitchFamily="2" charset="-34"/>
              </a:rPr>
              <a:t>สรุปสาระสำคัญการปรับปรุงแก้ไข้ ข้อบังคับ</a:t>
            </a:r>
            <a:endParaRPr lang="th-TH" sz="3200" dirty="0"/>
          </a:p>
        </p:txBody>
      </p:sp>
      <p:graphicFrame>
        <p:nvGraphicFramePr>
          <p:cNvPr id="4" name="ตัวแทนเนื้อหา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6181788"/>
              </p:ext>
            </p:extLst>
          </p:nvPr>
        </p:nvGraphicFramePr>
        <p:xfrm>
          <a:off x="467544" y="1196752"/>
          <a:ext cx="8229600" cy="516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latin typeface="TH Fah kwang" pitchFamily="2" charset="-34"/>
                          <a:cs typeface="TH Fah kwang" pitchFamily="2" charset="-34"/>
                        </a:rPr>
                        <a:t>ข้อบังคับมหาวิทยาลัยเชียงใหม่ ว่าด้วย การบริหารงานบุคคล (ฉบับที่ 3) พ.ศ.2558</a:t>
                      </a:r>
                      <a:endParaRPr lang="th-TH" sz="200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Fah kwang" pitchFamily="2" charset="-34"/>
                          <a:cs typeface="TH Fah kwang" pitchFamily="2" charset="-34"/>
                        </a:rPr>
                        <a:t>เดิม</a:t>
                      </a:r>
                      <a:endParaRPr lang="th-TH" sz="2000" b="1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Fah kwang" pitchFamily="2" charset="-34"/>
                          <a:cs typeface="TH Fah kwang" pitchFamily="2" charset="-34"/>
                        </a:rPr>
                        <a:t>ใหม่</a:t>
                      </a:r>
                      <a:endParaRPr lang="th-TH" sz="2000" b="1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th-TH" sz="1600" b="1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600" b="0" u="sng" dirty="0" smtClean="0">
                          <a:latin typeface="TH Fah kwang" pitchFamily="2" charset="-34"/>
                          <a:cs typeface="TH Fah kwang" pitchFamily="2" charset="-34"/>
                        </a:rPr>
                        <a:t>เพิ่มข้อความ </a:t>
                      </a:r>
                      <a:r>
                        <a:rPr lang="th-TH" sz="1600" b="0" dirty="0" smtClean="0">
                          <a:latin typeface="TH Fah kwang" pitchFamily="2" charset="-34"/>
                          <a:cs typeface="TH Fah kwang" pitchFamily="2" charset="-34"/>
                        </a:rPr>
                        <a:t>ในข้อ 14 การจัดทำ</a:t>
                      </a:r>
                      <a:r>
                        <a:rPr lang="th-TH" sz="1600" b="0" baseline="0" dirty="0" smtClean="0">
                          <a:latin typeface="TH Fah kwang" pitchFamily="2" charset="-34"/>
                          <a:cs typeface="TH Fah kwang" pitchFamily="2" charset="-34"/>
                        </a:rPr>
                        <a:t> </a:t>
                      </a:r>
                      <a:r>
                        <a:rPr lang="en-US" sz="1600" b="0" baseline="0" dirty="0" smtClean="0">
                          <a:latin typeface="TH Fah kwang" pitchFamily="2" charset="-34"/>
                          <a:cs typeface="TH Fah kwang" pitchFamily="2" charset="-34"/>
                        </a:rPr>
                        <a:t>TOR  </a:t>
                      </a:r>
                      <a:r>
                        <a:rPr lang="th-TH" sz="1600" b="0" dirty="0" smtClean="0">
                          <a:latin typeface="TH Fah kwang" pitchFamily="2" charset="-34"/>
                          <a:cs typeface="TH Fah kwang" pitchFamily="2" charset="-34"/>
                        </a:rPr>
                        <a:t>ให้ผู้บังคับบัญชาและพนักงานมหาวิทยาลัย</a:t>
                      </a:r>
                      <a:r>
                        <a:rPr lang="th-TH" sz="1600" b="1" dirty="0" smtClean="0">
                          <a:latin typeface="TH Fah kwang" pitchFamily="2" charset="-34"/>
                          <a:cs typeface="TH Fah kwang" pitchFamily="2" charset="-34"/>
                        </a:rPr>
                        <a:t>มีความเห็นชอบร่วมกัน </a:t>
                      </a:r>
                      <a:r>
                        <a:rPr lang="th-TH" sz="1600" b="0" dirty="0" smtClean="0">
                          <a:latin typeface="TH Fah kwang" pitchFamily="2" charset="-34"/>
                          <a:cs typeface="TH Fah kwang" pitchFamily="2" charset="-34"/>
                        </a:rPr>
                        <a:t> </a:t>
                      </a:r>
                      <a:endParaRPr lang="th-TH" sz="1600" b="1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1600" b="0" dirty="0" smtClean="0">
                          <a:latin typeface="TH Fah kwang" pitchFamily="2" charset="-34"/>
                          <a:cs typeface="TH Fah kwang" pitchFamily="2" charset="-34"/>
                        </a:rPr>
                        <a:t>ข้อ 20 วรรคท้าย</a:t>
                      </a:r>
                      <a:r>
                        <a:rPr lang="th-TH" sz="1600" b="0" baseline="0" dirty="0" smtClean="0">
                          <a:latin typeface="TH Fah kwang" pitchFamily="2" charset="-34"/>
                          <a:cs typeface="TH Fah kwang" pitchFamily="2" charset="-34"/>
                        </a:rPr>
                        <a:t> หลักเกณฑ์และวิธีการทดลองปฏิบัติงาน ให้เป็นไป</a:t>
                      </a:r>
                      <a:r>
                        <a:rPr lang="th-TH" sz="1600" b="0" u="sng" baseline="0" dirty="0" smtClean="0">
                          <a:latin typeface="TH Fah kwang" pitchFamily="2" charset="-34"/>
                          <a:cs typeface="TH Fah kwang" pitchFamily="2" charset="-34"/>
                        </a:rPr>
                        <a:t>ตามข้อบังคับ</a:t>
                      </a:r>
                      <a:r>
                        <a:rPr lang="th-TH" sz="1600" b="0" baseline="0" dirty="0" smtClean="0">
                          <a:latin typeface="TH Fah kwang" pitchFamily="2" charset="-34"/>
                          <a:cs typeface="TH Fah kwang" pitchFamily="2" charset="-34"/>
                        </a:rPr>
                        <a:t>ของมหาวิทยาลัย</a:t>
                      </a:r>
                      <a:endParaRPr lang="th-TH" sz="1600" b="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600" b="1" dirty="0" smtClean="0">
                          <a:latin typeface="TH Fah kwang" pitchFamily="2" charset="-34"/>
                          <a:cs typeface="TH Fah kwang" pitchFamily="2" charset="-34"/>
                        </a:rPr>
                        <a:t>ให้เป็นไปตามประกาศของมหาวิทยาลัย</a:t>
                      </a:r>
                      <a:endParaRPr lang="th-TH" sz="1600" b="1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1600" b="0" dirty="0" smtClean="0">
                          <a:latin typeface="TH Fah kwang" pitchFamily="2" charset="-34"/>
                          <a:cs typeface="TH Fah kwang" pitchFamily="2" charset="-34"/>
                        </a:rPr>
                        <a:t>ข้อ 22 การจ้างคณาจารย์ประจำ</a:t>
                      </a:r>
                      <a:r>
                        <a:rPr lang="th-TH" sz="1600" b="0" baseline="0" dirty="0" smtClean="0">
                          <a:latin typeface="TH Fah kwang" pitchFamily="2" charset="-34"/>
                          <a:cs typeface="TH Fah kwang" pitchFamily="2" charset="-34"/>
                        </a:rPr>
                        <a:t>ตำแหน่งศาสตราจารย์ และนักวิจัยระดับเชี่ยวชาญพิเศษ (อายุ 65 -70 ปี) </a:t>
                      </a:r>
                      <a:r>
                        <a:rPr lang="th-TH" sz="1600" b="1" baseline="0" dirty="0" smtClean="0">
                          <a:latin typeface="TH Fah kwang" pitchFamily="2" charset="-34"/>
                          <a:cs typeface="TH Fah kwang" pitchFamily="2" charset="-34"/>
                        </a:rPr>
                        <a:t>เดิมจ้างเป็นพนักงานมหาวิทยาลัยประจำเป็นปี ๆ </a:t>
                      </a:r>
                      <a:r>
                        <a:rPr lang="th-TH" sz="1600" b="0" baseline="0" dirty="0" smtClean="0">
                          <a:latin typeface="TH Fah kwang" pitchFamily="2" charset="-34"/>
                          <a:cs typeface="TH Fah kwang" pitchFamily="2" charset="-34"/>
                        </a:rPr>
                        <a:t> </a:t>
                      </a:r>
                      <a:endParaRPr lang="th-TH" sz="1600" b="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600" b="1" dirty="0" smtClean="0">
                          <a:latin typeface="TH Fah kwang" pitchFamily="2" charset="-34"/>
                          <a:cs typeface="TH Fah kwang" pitchFamily="2" charset="-34"/>
                        </a:rPr>
                        <a:t>จ้างโดยมีสัญญาจ้างพิเศษเป็นรายปี</a:t>
                      </a:r>
                      <a:endParaRPr lang="th-TH" sz="1600" b="1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1600" b="0" dirty="0" smtClean="0">
                          <a:latin typeface="TH Fah kwang" pitchFamily="2" charset="-34"/>
                          <a:cs typeface="TH Fah kwang" pitchFamily="2" charset="-34"/>
                        </a:rPr>
                        <a:t>ข้อ 55 ปรับปรุง ข้อความในข้อ</a:t>
                      </a:r>
                    </a:p>
                    <a:p>
                      <a:pPr algn="l"/>
                      <a:r>
                        <a:rPr lang="th-TH" sz="1600" b="0" dirty="0" smtClean="0">
                          <a:latin typeface="TH Fah kwang" pitchFamily="2" charset="-34"/>
                          <a:cs typeface="TH Fah kwang" pitchFamily="2" charset="-34"/>
                        </a:rPr>
                        <a:t>(5) ถูกสั่งเลิก ตามข้อ 30 ข้อ 57 ข้อ 58 และข้อ</a:t>
                      </a:r>
                      <a:r>
                        <a:rPr lang="th-TH" sz="1600" b="0" baseline="0" dirty="0" smtClean="0">
                          <a:latin typeface="TH Fah kwang" pitchFamily="2" charset="-34"/>
                          <a:cs typeface="TH Fah kwang" pitchFamily="2" charset="-34"/>
                        </a:rPr>
                        <a:t> 59</a:t>
                      </a:r>
                    </a:p>
                    <a:p>
                      <a:pPr algn="l"/>
                      <a:r>
                        <a:rPr lang="th-TH" sz="1600" b="0" baseline="0" dirty="0" smtClean="0">
                          <a:latin typeface="TH Fah kwang" pitchFamily="2" charset="-34"/>
                          <a:cs typeface="TH Fah kwang" pitchFamily="2" charset="-34"/>
                        </a:rPr>
                        <a:t>(8) ไม่ผ่านเกณฑ์การประเมินพนักงานมหาวิทยาลัย ตามข้อ 29 วรรคท้าย</a:t>
                      </a:r>
                      <a:endParaRPr lang="th-TH" sz="1600" b="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600" b="0" dirty="0" smtClean="0">
                          <a:latin typeface="TH Fah kwang" pitchFamily="2" charset="-34"/>
                          <a:cs typeface="TH Fah kwang" pitchFamily="2" charset="-34"/>
                        </a:rPr>
                        <a:t>นำ</a:t>
                      </a:r>
                      <a:r>
                        <a:rPr lang="th-TH" sz="1600" b="0" baseline="0" dirty="0" smtClean="0">
                          <a:latin typeface="TH Fah kwang" pitchFamily="2" charset="-34"/>
                          <a:cs typeface="TH Fah kwang" pitchFamily="2" charset="-34"/>
                        </a:rPr>
                        <a:t> (8) มารวมไว้ใน (5)</a:t>
                      </a:r>
                      <a:endParaRPr lang="th-TH" sz="1600" b="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1600" b="0" dirty="0" smtClean="0">
                          <a:latin typeface="TH Fah kwang" pitchFamily="2" charset="-34"/>
                          <a:cs typeface="TH Fah kwang" pitchFamily="2" charset="-34"/>
                        </a:rPr>
                        <a:t>ข้อ 57 (2) ขาดคุณสมบัติทั่วไปตามข้อ 5</a:t>
                      </a:r>
                      <a:endParaRPr lang="th-TH" sz="1600" b="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600" b="0" dirty="0" smtClean="0">
                          <a:latin typeface="TH Fah kwang" pitchFamily="2" charset="-34"/>
                          <a:cs typeface="TH Fah kwang" pitchFamily="2" charset="-34"/>
                        </a:rPr>
                        <a:t>ขาดคุณสมบัติตามข้อ</a:t>
                      </a:r>
                      <a:r>
                        <a:rPr lang="th-TH" sz="1600" b="0" baseline="0" dirty="0" smtClean="0">
                          <a:latin typeface="TH Fah kwang" pitchFamily="2" charset="-34"/>
                          <a:cs typeface="TH Fah kwang" pitchFamily="2" charset="-34"/>
                        </a:rPr>
                        <a:t> 6</a:t>
                      </a:r>
                      <a:endParaRPr lang="th-TH" sz="1600" b="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th-TH" sz="1600" b="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600" b="0" dirty="0" smtClean="0">
                          <a:latin typeface="TH Fah kwang" pitchFamily="2" charset="-34"/>
                          <a:cs typeface="TH Fah kwang" pitchFamily="2" charset="-34"/>
                        </a:rPr>
                        <a:t>ข้อ 61</a:t>
                      </a:r>
                      <a:r>
                        <a:rPr lang="th-TH" sz="1600" b="0" baseline="0" dirty="0" smtClean="0">
                          <a:latin typeface="TH Fah kwang" pitchFamily="2" charset="-34"/>
                          <a:cs typeface="TH Fah kwang" pitchFamily="2" charset="-34"/>
                        </a:rPr>
                        <a:t> ตัดข้อความ “หรือไม่ผ่านเกณฑ์การประเมินตามข้อ 29 วรรคท้าย และถูกเลิกจ้าง”  ออก</a:t>
                      </a:r>
                      <a:endParaRPr lang="th-TH" sz="1600" b="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th-TH" sz="1600" b="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600" b="0" dirty="0" smtClean="0">
                          <a:latin typeface="TH Fah kwang" pitchFamily="2" charset="-34"/>
                          <a:cs typeface="TH Fah kwang" pitchFamily="2" charset="-34"/>
                        </a:rPr>
                        <a:t>ข้อ 62 เพิ่มข้อความ  “ข้อ</a:t>
                      </a:r>
                      <a:r>
                        <a:rPr lang="th-TH" sz="1600" b="0" baseline="0" dirty="0" smtClean="0">
                          <a:latin typeface="TH Fah kwang" pitchFamily="2" charset="-34"/>
                          <a:cs typeface="TH Fah kwang" pitchFamily="2" charset="-34"/>
                        </a:rPr>
                        <a:t> 29 วรรคท้าย” </a:t>
                      </a:r>
                      <a:endParaRPr lang="th-TH" sz="1600" b="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337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/>
          </a:bodyPr>
          <a:lstStyle/>
          <a:p>
            <a:r>
              <a:rPr lang="th-TH" sz="2800" b="1" dirty="0">
                <a:latin typeface="TH Fah kwang" pitchFamily="2" charset="-34"/>
                <a:cs typeface="TH Fah kwang" pitchFamily="2" charset="-34"/>
              </a:rPr>
              <a:t>สรุปสาระสำคัญการปรับปรุงแก้ไข้ </a:t>
            </a:r>
            <a:r>
              <a:rPr lang="th-TH" sz="2800" b="1" dirty="0" smtClean="0">
                <a:latin typeface="TH Fah kwang" pitchFamily="2" charset="-34"/>
                <a:cs typeface="TH Fah kwang" pitchFamily="2" charset="-34"/>
              </a:rPr>
              <a:t>หลักเกณฑ์ วิธีการประเมินพนักงานมหาวิทยาลัยประจำ</a:t>
            </a:r>
            <a:endParaRPr lang="th-TH" sz="2800" dirty="0"/>
          </a:p>
        </p:txBody>
      </p:sp>
      <p:graphicFrame>
        <p:nvGraphicFramePr>
          <p:cNvPr id="4" name="ตัวแทนเนื้อหา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0952748"/>
              </p:ext>
            </p:extLst>
          </p:nvPr>
        </p:nvGraphicFramePr>
        <p:xfrm>
          <a:off x="457200" y="1600200"/>
          <a:ext cx="822960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 smtClean="0"/>
                        <a:t>ทดลองปฏิบัติงาน</a:t>
                      </a:r>
                      <a:endParaRPr lang="th-TH" sz="200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ประจำ</a:t>
                      </a:r>
                      <a:endParaRPr lang="th-TH" sz="280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th-TH" sz="2000" dirty="0" smtClean="0">
                          <a:latin typeface="TH Fah kwang" pitchFamily="2" charset="-34"/>
                          <a:cs typeface="TH Fah kwang" pitchFamily="2" charset="-34"/>
                        </a:rPr>
                        <a:t>1.ปรับปรุง</a:t>
                      </a:r>
                      <a:r>
                        <a:rPr lang="th-TH" sz="2000" baseline="0" dirty="0" smtClean="0">
                          <a:latin typeface="TH Fah kwang" pitchFamily="2" charset="-34"/>
                          <a:cs typeface="TH Fah kwang" pitchFamily="2" charset="-34"/>
                        </a:rPr>
                        <a:t> แก้ไข เพื่อให้สอดคล้องกับข้อบังคับมหาวิทยาลัยเชียงใหม่ จำนวน 2 ฉบับดังนี้ </a:t>
                      </a:r>
                    </a:p>
                    <a:p>
                      <a:r>
                        <a:rPr lang="th-TH" sz="2000" baseline="0" dirty="0" smtClean="0">
                          <a:latin typeface="TH Fah kwang" pitchFamily="2" charset="-34"/>
                          <a:cs typeface="TH Fah kwang" pitchFamily="2" charset="-34"/>
                        </a:rPr>
                        <a:t>    ก.มาตรฐานภาระงานขั้นต่ำ</a:t>
                      </a:r>
                    </a:p>
                    <a:p>
                      <a:r>
                        <a:rPr lang="th-TH" sz="2000" baseline="0" dirty="0" smtClean="0">
                          <a:latin typeface="TH Fah kwang" pitchFamily="2" charset="-34"/>
                          <a:cs typeface="TH Fah kwang" pitchFamily="2" charset="-34"/>
                        </a:rPr>
                        <a:t>    ข.หลักเกณฑ์และวิธีการประเมิน การอุทธรณ์ และกระบวนการพัฒนาพนักงานมหาวิทยาลัย </a:t>
                      </a:r>
                      <a:endParaRPr lang="th-TH" sz="200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th-TH" sz="2000" dirty="0" smtClean="0">
                          <a:latin typeface="TH Fah kwang" pitchFamily="2" charset="-34"/>
                          <a:cs typeface="TH Fah kwang" pitchFamily="2" charset="-34"/>
                        </a:rPr>
                        <a:t>2.ปรับปรุงองค์ประกอบของคณะกรรมการ</a:t>
                      </a:r>
                      <a:endParaRPr lang="th-TH" sz="200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th-TH" sz="2000" dirty="0" smtClean="0">
                          <a:latin typeface="TH Fah kwang" pitchFamily="2" charset="-34"/>
                          <a:cs typeface="TH Fah kwang" pitchFamily="2" charset="-34"/>
                        </a:rPr>
                        <a:t>3.ปรับปรุงคะแนนการประเมินพนักงานมหาวิทยาลัยทดลองปฏิบัติงานเป็น 60</a:t>
                      </a:r>
                      <a:r>
                        <a:rPr lang="en-US" sz="2000" dirty="0" smtClean="0">
                          <a:latin typeface="TH Fah kwang" pitchFamily="2" charset="-34"/>
                          <a:cs typeface="TH Fah kwang" pitchFamily="2" charset="-34"/>
                        </a:rPr>
                        <a:t>:</a:t>
                      </a:r>
                      <a:r>
                        <a:rPr lang="th-TH" sz="2000" dirty="0" smtClean="0">
                          <a:latin typeface="TH Fah kwang" pitchFamily="2" charset="-34"/>
                          <a:cs typeface="TH Fah kwang" pitchFamily="2" charset="-34"/>
                        </a:rPr>
                        <a:t>40</a:t>
                      </a:r>
                      <a:endParaRPr lang="th-TH" sz="200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198120">
                <a:tc gridSpan="2">
                  <a:txBody>
                    <a:bodyPr/>
                    <a:lstStyle/>
                    <a:p>
                      <a:r>
                        <a:rPr lang="th-TH" sz="2000" dirty="0" smtClean="0">
                          <a:latin typeface="TH Fah kwang" pitchFamily="2" charset="-34"/>
                          <a:cs typeface="TH Fah kwang" pitchFamily="2" charset="-34"/>
                        </a:rPr>
                        <a:t>4.กำหนดค่าน้ำหนักมาตรฐานกลาง</a:t>
                      </a:r>
                      <a:endParaRPr lang="th-TH" sz="200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198120">
                <a:tc gridSpan="2">
                  <a:txBody>
                    <a:bodyPr/>
                    <a:lstStyle/>
                    <a:p>
                      <a:r>
                        <a:rPr lang="th-TH" sz="2000" dirty="0" smtClean="0">
                          <a:latin typeface="TH Fah kwang" pitchFamily="2" charset="-34"/>
                          <a:cs typeface="TH Fah kwang" pitchFamily="2" charset="-34"/>
                        </a:rPr>
                        <a:t>5.ปรับปรุง</a:t>
                      </a:r>
                      <a:r>
                        <a:rPr lang="th-TH" sz="2000" baseline="0" dirty="0" smtClean="0">
                          <a:latin typeface="TH Fah kwang" pitchFamily="2" charset="-34"/>
                          <a:cs typeface="TH Fah kwang" pitchFamily="2" charset="-34"/>
                        </a:rPr>
                        <a:t> เพิ่มเติม แก้ไข หัวข้อการประเมิน (สายวิชาการ (นักวิจัย) /สายปฏิบัติการ)</a:t>
                      </a:r>
                      <a:endParaRPr lang="th-TH" sz="200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198120">
                <a:tc gridSpan="2">
                  <a:txBody>
                    <a:bodyPr/>
                    <a:lstStyle/>
                    <a:p>
                      <a:r>
                        <a:rPr lang="th-TH" sz="2000" dirty="0" smtClean="0">
                          <a:latin typeface="TH Fah kwang" pitchFamily="2" charset="-34"/>
                          <a:cs typeface="TH Fah kwang" pitchFamily="2" charset="-34"/>
                        </a:rPr>
                        <a:t>6.ปรับปรุงการประเมินผลการปฏิบัติงานพนักงานมหาวิทยาลัยประจำ เป็น 2 รอบ</a:t>
                      </a:r>
                      <a:endParaRPr lang="th-TH" sz="200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198120">
                <a:tc gridSpan="2">
                  <a:txBody>
                    <a:bodyPr/>
                    <a:lstStyle/>
                    <a:p>
                      <a:r>
                        <a:rPr lang="th-TH" sz="2000" dirty="0" smtClean="0">
                          <a:latin typeface="TH Fah kwang" pitchFamily="2" charset="-34"/>
                          <a:cs typeface="TH Fah kwang" pitchFamily="2" charset="-34"/>
                        </a:rPr>
                        <a:t>7.ปรับปรุงการประเมินด้านพฤติกรรม/คุณลักษณะส่วนบุคคล  เป็นประเมินแบบสมรรถนะ</a:t>
                      </a:r>
                      <a:endParaRPr lang="th-TH" sz="2000" dirty="0">
                        <a:latin typeface="TH Fah kwang" pitchFamily="2" charset="-34"/>
                        <a:cs typeface="TH Fah kwang" pitchFamily="2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1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143000"/>
          </a:xfrm>
        </p:spPr>
        <p:txBody>
          <a:bodyPr>
            <a:normAutofit/>
          </a:bodyPr>
          <a:lstStyle/>
          <a:p>
            <a:r>
              <a:rPr lang="th-TH" sz="2800" b="1" dirty="0" smtClean="0">
                <a:latin typeface="TH Fah kwang" pitchFamily="2" charset="-34"/>
                <a:cs typeface="TH Fah kwang" pitchFamily="2" charset="-34"/>
              </a:rPr>
              <a:t>สรุปสาระสำคัญการปรับปรุง แก้ไข หลักเกณฑ์การขึ้นเงินเดือนพนักงานมหาวิทยาลัยประจำ</a:t>
            </a:r>
            <a:endParaRPr lang="th-TH" sz="2800" b="1" dirty="0">
              <a:latin typeface="TH Fah kwang" pitchFamily="2" charset="-34"/>
              <a:cs typeface="TH Fah kwang" pitchFamily="2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67544" y="2492896"/>
            <a:ext cx="8229600" cy="2620888"/>
          </a:xfrm>
        </p:spPr>
        <p:txBody>
          <a:bodyPr>
            <a:normAutofit/>
          </a:bodyPr>
          <a:lstStyle/>
          <a:p>
            <a:r>
              <a:rPr lang="th-TH" sz="2000" dirty="0" smtClean="0">
                <a:latin typeface="TH Fah kwang" pitchFamily="2" charset="-34"/>
                <a:cs typeface="TH Fah kwang" pitchFamily="2" charset="-34"/>
              </a:rPr>
              <a:t>ปรับรอบการขึ้นเงินเดือน จากเดิมปีละ 1 ครั้ง (1 ต.ค.) เป็นปีละ 2 ครั้ง (1 เม.ย. และ 1 ต.ค.)</a:t>
            </a:r>
          </a:p>
          <a:p>
            <a:r>
              <a:rPr lang="th-TH" sz="2000" dirty="0" smtClean="0">
                <a:latin typeface="TH Fah kwang" pitchFamily="2" charset="-34"/>
                <a:cs typeface="TH Fah kwang" pitchFamily="2" charset="-34"/>
              </a:rPr>
              <a:t>ปรับปรุง แก้ไข เพิ่มเติม พนักงานมหาวิทยาลัยที่อยู่ในเกณฑ์ที่จะได้รับการพิจารณาขึ้นเงินเดือน</a:t>
            </a:r>
          </a:p>
          <a:p>
            <a:r>
              <a:rPr lang="th-TH" sz="2000" dirty="0" smtClean="0">
                <a:latin typeface="TH Fah kwang" pitchFamily="2" charset="-34"/>
                <a:cs typeface="TH Fah kwang" pitchFamily="2" charset="-34"/>
              </a:rPr>
              <a:t>ปรับเกณฑ์ระดับการประเมิน และร้อยละที่ได้รับการขึ้นเงินเดือน</a:t>
            </a:r>
            <a:endParaRPr lang="th-TH" sz="2000" dirty="0">
              <a:latin typeface="TH Fah kwang" pitchFamily="2" charset="-34"/>
              <a:cs typeface="TH Fah kwang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8623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825</Words>
  <Application>Microsoft Office PowerPoint</Application>
  <PresentationFormat>นำเสนอทางหน้าจอ (4:3)</PresentationFormat>
  <Paragraphs>81</Paragraphs>
  <Slides>10</Slides>
  <Notes>5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4</vt:i4>
      </vt:variant>
      <vt:variant>
        <vt:lpstr>ชื่อเรื่องภาพนิ่ง</vt:lpstr>
      </vt:variant>
      <vt:variant>
        <vt:i4>10</vt:i4>
      </vt:variant>
    </vt:vector>
  </HeadingPairs>
  <TitlesOfParts>
    <vt:vector size="14" baseType="lpstr">
      <vt:lpstr>Office Theme</vt:lpstr>
      <vt:lpstr>1_Office Theme</vt:lpstr>
      <vt:lpstr>2_Office Theme</vt:lpstr>
      <vt:lpstr>3_Office Theme</vt:lpstr>
      <vt:lpstr>ที่มาของการแก้ไข ปรับปรุง ข้อบังคับ ประกาศ  (ภาระงานขั้นต่ำ การประเมิน อุทธรณ์  และการขึ้นเงินเดือน)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ภาระงานขั้นต่ำ ไม่น้อยกว่า 35 ชม./สัปดาห์</vt:lpstr>
      <vt:lpstr>สรุปสาระสำคัญการปรับปรุงแก้ไข้ ข้อบังคับ</vt:lpstr>
      <vt:lpstr>สรุปสาระสำคัญการปรับปรุงแก้ไข้ ข้อบังคับ</vt:lpstr>
      <vt:lpstr>สรุปสาระสำคัญการปรับปรุงแก้ไข้ หลักเกณฑ์ วิธีการประเมินพนักงานมหาวิทยาลัยประจำ</vt:lpstr>
      <vt:lpstr>สรุปสาระสำคัญการปรับปรุง แก้ไข หลักเกณฑ์การขึ้นเงินเดือนพนักงานมหาวิทยาลัยประจำ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paowi</dc:creator>
  <cp:lastModifiedBy>HP</cp:lastModifiedBy>
  <cp:revision>45</cp:revision>
  <cp:lastPrinted>2016-06-13T09:00:26Z</cp:lastPrinted>
  <dcterms:created xsi:type="dcterms:W3CDTF">2015-11-23T07:52:50Z</dcterms:created>
  <dcterms:modified xsi:type="dcterms:W3CDTF">2016-06-15T08:58:08Z</dcterms:modified>
</cp:coreProperties>
</file>